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72" r:id="rId3"/>
    <p:sldId id="273" r:id="rId4"/>
    <p:sldId id="274" r:id="rId5"/>
    <p:sldId id="275" r:id="rId6"/>
    <p:sldId id="26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8" r:id="rId15"/>
    <p:sldId id="267" r:id="rId16"/>
    <p:sldId id="264" r:id="rId17"/>
    <p:sldId id="269" r:id="rId18"/>
    <p:sldId id="270" r:id="rId19"/>
    <p:sldId id="271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38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FAA22-91F3-4783-AAA4-EFB93C3FA9C7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EBDD3-8DBD-4AF7-B934-B1886541C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40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EBDD3-8DBD-4AF7-B934-B1886541C7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6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C7D-369E-4E60-AFB8-E08F90051F35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26F3CAD-B33B-41A5-937B-B5C85C0F2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C7D-369E-4E60-AFB8-E08F90051F35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3CAD-B33B-41A5-937B-B5C85C0F2E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C7D-369E-4E60-AFB8-E08F90051F35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3CAD-B33B-41A5-937B-B5C85C0F2E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C7D-369E-4E60-AFB8-E08F90051F35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3CAD-B33B-41A5-937B-B5C85C0F2E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C7D-369E-4E60-AFB8-E08F90051F35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26F3CAD-B33B-41A5-937B-B5C85C0F2EA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C7D-369E-4E60-AFB8-E08F90051F35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3CAD-B33B-41A5-937B-B5C85C0F2EA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C7D-369E-4E60-AFB8-E08F90051F35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3CAD-B33B-41A5-937B-B5C85C0F2EA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C7D-369E-4E60-AFB8-E08F90051F35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3CAD-B33B-41A5-937B-B5C85C0F2E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C7D-369E-4E60-AFB8-E08F90051F35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3CAD-B33B-41A5-937B-B5C85C0F2E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C7D-369E-4E60-AFB8-E08F90051F35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3CAD-B33B-41A5-937B-B5C85C0F2EA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C7D-369E-4E60-AFB8-E08F90051F35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26F3CAD-B33B-41A5-937B-B5C85C0F2EA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9675C7D-369E-4E60-AFB8-E08F90051F35}" type="datetimeFigureOut">
              <a:rPr lang="en-US" smtClean="0"/>
              <a:t>9/15/2014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26F3CAD-B33B-41A5-937B-B5C85C0F2E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962400"/>
            <a:ext cx="8686800" cy="16002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Multi-Angle Photos to help you build</a:t>
            </a:r>
            <a:r>
              <a:rPr lang="en-US" sz="4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4400" dirty="0" smtClean="0">
                <a:solidFill>
                  <a:schemeClr val="tx1"/>
                </a:solidFill>
              </a:rPr>
              <a:t>Please open your packet to page 1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Gear Mechanisms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89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2400"/>
            <a:ext cx="4731187" cy="354839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8" t="15402" r="19583" b="6667"/>
          <a:stretch/>
        </p:blipFill>
        <p:spPr>
          <a:xfrm>
            <a:off x="4435635" y="3418490"/>
            <a:ext cx="4235130" cy="3439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6" y="1788373"/>
            <a:ext cx="4016884" cy="3469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Bevel Gear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3100" y="22098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FRONT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0535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SIDE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47345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BACK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5659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b="7184"/>
          <a:stretch/>
        </p:blipFill>
        <p:spPr>
          <a:xfrm>
            <a:off x="4045422" y="349634"/>
            <a:ext cx="4851585" cy="376516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8" r="17328"/>
          <a:stretch/>
        </p:blipFill>
        <p:spPr>
          <a:xfrm rot="5400000">
            <a:off x="5355546" y="2948678"/>
            <a:ext cx="3385908" cy="388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6" b="9656"/>
          <a:stretch/>
        </p:blipFill>
        <p:spPr>
          <a:xfrm>
            <a:off x="0" y="2497686"/>
            <a:ext cx="4267200" cy="3734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3886200" cy="216661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Worm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and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Wheel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1800" y="11430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FRONT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499619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TOP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423205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SIDE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7737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4" b="12183"/>
          <a:stretch/>
        </p:blipFill>
        <p:spPr>
          <a:xfrm>
            <a:off x="3047999" y="219936"/>
            <a:ext cx="5777297" cy="3356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t="5155" b="16181"/>
          <a:stretch/>
        </p:blipFill>
        <p:spPr>
          <a:xfrm>
            <a:off x="3638442" y="3195806"/>
            <a:ext cx="5186854" cy="3356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18250" r="2359" b="21633"/>
          <a:stretch/>
        </p:blipFill>
        <p:spPr>
          <a:xfrm rot="16200000">
            <a:off x="-732355" y="2579551"/>
            <a:ext cx="4996189" cy="2427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441" y="228600"/>
            <a:ext cx="289560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Leadscrew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6600" y="2672586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FRONT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99619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END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47897" y="3793495"/>
            <a:ext cx="4245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MIDDLE ASSEMBLY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5673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2" y="1510042"/>
            <a:ext cx="3106494" cy="2800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8" t="24598" r="10345" b="19033"/>
          <a:stretch/>
        </p:blipFill>
        <p:spPr>
          <a:xfrm>
            <a:off x="397112" y="4713559"/>
            <a:ext cx="2941641" cy="17465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9" b="17242"/>
          <a:stretch/>
        </p:blipFill>
        <p:spPr>
          <a:xfrm>
            <a:off x="3370284" y="952996"/>
            <a:ext cx="5545115" cy="2480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4191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Rack and Pinion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Part1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2910217"/>
            <a:ext cx="507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RACK WITH MOTOR SCREWS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0142" y="4310392"/>
            <a:ext cx="332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MOTOR SCREWS</a:t>
            </a:r>
            <a:endParaRPr lang="en-US" sz="2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2" r="11207" b="36544"/>
          <a:stretch/>
        </p:blipFill>
        <p:spPr>
          <a:xfrm>
            <a:off x="3540390" y="3649769"/>
            <a:ext cx="5363811" cy="23676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44194" y="5993617"/>
            <a:ext cx="4260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SLIDER ASSEMBLY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1741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3" r="21551"/>
          <a:stretch/>
        </p:blipFill>
        <p:spPr>
          <a:xfrm rot="16200000">
            <a:off x="4813738" y="3325209"/>
            <a:ext cx="2626272" cy="3900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6269"/>
          <a:stretch/>
        </p:blipFill>
        <p:spPr>
          <a:xfrm>
            <a:off x="342900" y="1763115"/>
            <a:ext cx="3733800" cy="3217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4191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Rack and Pinion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Part2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1" t="3161"/>
          <a:stretch/>
        </p:blipFill>
        <p:spPr>
          <a:xfrm>
            <a:off x="3962400" y="262758"/>
            <a:ext cx="5029200" cy="3894084"/>
          </a:xfrm>
        </p:spPr>
      </p:pic>
      <p:sp>
        <p:nvSpPr>
          <p:cNvPr id="4" name="TextBox 3"/>
          <p:cNvSpPr txBox="1"/>
          <p:nvPr/>
        </p:nvSpPr>
        <p:spPr>
          <a:xfrm>
            <a:off x="6858000" y="32004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SIDE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3410" y="39624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TOP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10200" y="5867400"/>
            <a:ext cx="3536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PINION GEAR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6713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2" b="15556"/>
          <a:stretch/>
        </p:blipFill>
        <p:spPr>
          <a:xfrm rot="5400000">
            <a:off x="-115348" y="3129985"/>
            <a:ext cx="4233115" cy="2883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5" b="5057"/>
          <a:stretch/>
        </p:blipFill>
        <p:spPr>
          <a:xfrm>
            <a:off x="3966996" y="3508698"/>
            <a:ext cx="4943807" cy="3179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4191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Universal Joint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5" r="8125" b="13735"/>
          <a:stretch/>
        </p:blipFill>
        <p:spPr>
          <a:xfrm>
            <a:off x="3614903" y="87859"/>
            <a:ext cx="5295900" cy="3243042"/>
          </a:xfrm>
        </p:spPr>
      </p:pic>
      <p:sp>
        <p:nvSpPr>
          <p:cNvPr id="4" name="TextBox 3"/>
          <p:cNvSpPr txBox="1"/>
          <p:nvPr/>
        </p:nvSpPr>
        <p:spPr>
          <a:xfrm>
            <a:off x="3733800" y="2493789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FRONT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1100" y="3459374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TOP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12324" y="57912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SIDE</a:t>
            </a:r>
            <a:endParaRPr lang="en-US" sz="2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32414"/>
          <a:stretch/>
        </p:blipFill>
        <p:spPr>
          <a:xfrm>
            <a:off x="228600" y="897837"/>
            <a:ext cx="3505200" cy="155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7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 b="23199"/>
          <a:stretch/>
        </p:blipFill>
        <p:spPr>
          <a:xfrm>
            <a:off x="3657600" y="3370374"/>
            <a:ext cx="5207860" cy="2770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/>
        </p:blipFill>
        <p:spPr>
          <a:xfrm rot="5400000">
            <a:off x="-76200" y="2362200"/>
            <a:ext cx="4267200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2" b="30962"/>
          <a:stretch/>
        </p:blipFill>
        <p:spPr>
          <a:xfrm>
            <a:off x="2926790" y="401751"/>
            <a:ext cx="6109627" cy="2331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2895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Chain Drive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20574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FRONT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53030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SIDE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346201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TOP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9883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" r="10041" b="13996"/>
          <a:stretch/>
        </p:blipFill>
        <p:spPr>
          <a:xfrm>
            <a:off x="3260834" y="189186"/>
            <a:ext cx="4661338" cy="3153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5" b="37931"/>
          <a:stretch/>
        </p:blipFill>
        <p:spPr>
          <a:xfrm>
            <a:off x="457200" y="3122012"/>
            <a:ext cx="8313683" cy="3225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2514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Belt Drive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51816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FRONT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28948" y="265717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TOP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2508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1" b="14422"/>
          <a:stretch/>
        </p:blipFill>
        <p:spPr>
          <a:xfrm rot="5400000">
            <a:off x="-721793" y="2996706"/>
            <a:ext cx="4293938" cy="2178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5" b="27490"/>
          <a:stretch/>
        </p:blipFill>
        <p:spPr>
          <a:xfrm>
            <a:off x="2689195" y="3576745"/>
            <a:ext cx="6096000" cy="2810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4" b="30963"/>
          <a:stretch/>
        </p:blipFill>
        <p:spPr>
          <a:xfrm>
            <a:off x="2514599" y="260840"/>
            <a:ext cx="6445193" cy="27926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47" r="15394" b="10047"/>
          <a:stretch/>
        </p:blipFill>
        <p:spPr>
          <a:xfrm>
            <a:off x="2459870" y="1361010"/>
            <a:ext cx="3253677" cy="28842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6914"/>
            <a:ext cx="258029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Crank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and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Slider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8800" y="3810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FRONT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60843" y="414781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TOP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1677549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CRANK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4638" y="6125773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SLIDER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7074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4" b="6462"/>
          <a:stretch/>
        </p:blipFill>
        <p:spPr>
          <a:xfrm rot="5400000">
            <a:off x="5090072" y="1119624"/>
            <a:ext cx="4978400" cy="2774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1" r="14428" b="27137"/>
          <a:stretch/>
        </p:blipFill>
        <p:spPr>
          <a:xfrm rot="5400000">
            <a:off x="-586786" y="2415587"/>
            <a:ext cx="5135972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4191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Cam and Follower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1100" y="57912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FRONT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91906" y="4201197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SIDE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11947" r="4999" b="14539"/>
          <a:stretch/>
        </p:blipFill>
        <p:spPr>
          <a:xfrm rot="5400000">
            <a:off x="2483219" y="2344124"/>
            <a:ext cx="4437992" cy="2979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5662" y="3835781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TOP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398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 Definitions…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4800" u="sng" dirty="0" smtClean="0"/>
              <a:t>Mechanism</a:t>
            </a:r>
            <a:r>
              <a:rPr lang="en-US" sz="4800" dirty="0" smtClean="0"/>
              <a:t> – A system of parts working together.</a:t>
            </a:r>
            <a:br>
              <a:rPr lang="en-US" sz="4800" dirty="0" smtClean="0"/>
            </a:br>
            <a:endParaRPr lang="en-US" sz="4800" dirty="0" smtClean="0"/>
          </a:p>
        </p:txBody>
      </p:sp>
      <p:pic>
        <p:nvPicPr>
          <p:cNvPr id="1026" name="Picture 2" descr="http://4.bp.blogspot.com/_JYWMhf0IkdQ/SqDUVA75u5I/AAAAAAAABJA/4L8ZeV6jLyM/s400/TourbographMovement1bl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0"/>
            <a:ext cx="4648200" cy="349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97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3" t="22629" r="35497" b="16163"/>
          <a:stretch/>
        </p:blipFill>
        <p:spPr bwMode="auto">
          <a:xfrm rot="21266926">
            <a:off x="327420" y="398756"/>
            <a:ext cx="5029200" cy="60778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3" t="22737" r="36126" b="13255"/>
          <a:stretch/>
        </p:blipFill>
        <p:spPr bwMode="auto">
          <a:xfrm rot="569095">
            <a:off x="4016666" y="426530"/>
            <a:ext cx="4628613" cy="6022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1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9" t="12500" r="32698" b="10776"/>
          <a:stretch/>
        </p:blipFill>
        <p:spPr bwMode="auto">
          <a:xfrm rot="247293">
            <a:off x="4461641" y="524445"/>
            <a:ext cx="4193628" cy="5612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What to Build…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554480"/>
            <a:ext cx="4724400" cy="431292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Use the building guide or the photos on </a:t>
            </a:r>
            <a:r>
              <a:rPr lang="en-US" sz="3600" dirty="0" err="1" smtClean="0">
                <a:solidFill>
                  <a:srgbClr val="C00000"/>
                </a:solidFill>
              </a:rPr>
              <a:t>Edmodo</a:t>
            </a:r>
            <a:r>
              <a:rPr lang="en-US" sz="3600" dirty="0" smtClean="0">
                <a:solidFill>
                  <a:srgbClr val="C00000"/>
                </a:solidFill>
              </a:rPr>
              <a:t> to build the gear mechanisms.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70" y="4114800"/>
            <a:ext cx="335280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26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 Definitions…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4800" u="sng" dirty="0" smtClean="0"/>
              <a:t>Gear</a:t>
            </a:r>
            <a:r>
              <a:rPr lang="en-US" sz="4800" dirty="0" smtClean="0"/>
              <a:t> – A rotating machine part with teeth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2050" name="Picture 2" descr="http://cdn.wonderfulengineering.com/wp-content/uploads/2014/06/gear-wallpaper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94025"/>
            <a:ext cx="67056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8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 Definitions…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4800" u="sng" dirty="0" smtClean="0"/>
              <a:t>Gear Train </a:t>
            </a:r>
            <a:r>
              <a:rPr lang="en-US" sz="4800" dirty="0" smtClean="0"/>
              <a:t>– 2 or more gears connected together to do work.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3074" name="Picture 2" descr="http://t1.gstatic.com/images?q=tbn:ANd9GcTJmP_ejooCOmHPtHPL649JlBBj5qZsjSO48CGnHF0NXl8W6d7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1345"/>
            <a:ext cx="3581400" cy="313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.hswstatic.com/gif/gear-wor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35" y="3048000"/>
            <a:ext cx="3113265" cy="336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2a32ff18d23c8f567f0-e44b0df73868b5d567b1e58e01681d15.ssl.cf5.rackcdn.com/2013-06-17-rackspace-sdk-update/gear-ee7242d5cbff40533e82c55f7cc0106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1900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08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 Definitions…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4800" u="sng" dirty="0" smtClean="0"/>
              <a:t>Torque</a:t>
            </a:r>
            <a:r>
              <a:rPr lang="en-US" sz="4800" dirty="0" smtClean="0"/>
              <a:t> – Force applied to turn an object</a:t>
            </a:r>
          </a:p>
        </p:txBody>
      </p:sp>
      <p:pic>
        <p:nvPicPr>
          <p:cNvPr id="4098" name="Picture 2" descr="http://www.marylandmetrics.com/tech/torque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0"/>
            <a:ext cx="6667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97940" y="2361871"/>
            <a:ext cx="8938177" cy="4345651"/>
            <a:chOff x="197940" y="2361871"/>
            <a:chExt cx="8938177" cy="4345651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1717" y="2361871"/>
              <a:ext cx="4724400" cy="4345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 descr="http://t2.gstatic.com/images?q=tbn:ANd9GcQ5y42AbmEFYPpbr8ivg-mDrFFEmhknIPLod1Dvgrv7ZSTFUEE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40" y="3048000"/>
              <a:ext cx="4213777" cy="317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38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Before you start…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7772400" cy="45720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>
                <a:solidFill>
                  <a:srgbClr val="C00000"/>
                </a:solidFill>
              </a:rPr>
              <a:t>Three tips to a successful building experience.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Never force any parts together, or </a:t>
            </a:r>
            <a:br>
              <a:rPr lang="en-US" dirty="0" smtClean="0"/>
            </a:br>
            <a:r>
              <a:rPr lang="en-US" dirty="0" smtClean="0"/>
              <a:t>over-tighten them. Gentleness is the key!</a:t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Make sure you have the right screwdriver. Shiny screws need the screwdriver with the shiny end.</a:t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Always use plastic ‘bearings’ when using a metal rod or “axle”. This allows it to move more freely.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33"/>
          <a:stretch/>
        </p:blipFill>
        <p:spPr bwMode="auto">
          <a:xfrm>
            <a:off x="6096000" y="3581400"/>
            <a:ext cx="2819400" cy="88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1999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9600" y="5186363"/>
            <a:ext cx="1528762" cy="152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43000"/>
            <a:ext cx="2667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8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Gear Base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33400"/>
            <a:ext cx="3995784" cy="29968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0482">
            <a:off x="449552" y="2311038"/>
            <a:ext cx="38608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964">
            <a:off x="5227493" y="3732561"/>
            <a:ext cx="3124200" cy="2343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5531" y="5834338"/>
            <a:ext cx="4884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Parts needed</a:t>
            </a:r>
            <a:endParaRPr lang="en-US" sz="28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895600" y="4904136"/>
            <a:ext cx="1066800" cy="930202"/>
          </a:xfrm>
          <a:prstGeom prst="straightConnector1">
            <a:avLst/>
          </a:pr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572627" y="5369237"/>
            <a:ext cx="1370973" cy="500338"/>
          </a:xfrm>
          <a:prstGeom prst="straightConnector1">
            <a:avLst/>
          </a:pr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74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5" y="228600"/>
            <a:ext cx="4343400" cy="79216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Simple Gear Train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 r="10808" b="17516"/>
          <a:stretch/>
        </p:blipFill>
        <p:spPr>
          <a:xfrm>
            <a:off x="4038600" y="141890"/>
            <a:ext cx="5029200" cy="3762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5" r="20345" b="17931"/>
          <a:stretch/>
        </p:blipFill>
        <p:spPr>
          <a:xfrm rot="16200000">
            <a:off x="-414445" y="1938444"/>
            <a:ext cx="4867491" cy="3276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813693"/>
            <a:ext cx="4724400" cy="2649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53100" y="22098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FRONT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30535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TOP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47345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BACK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1882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32766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Gear Train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with Idler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7" r="7759" b="16092"/>
          <a:stretch/>
        </p:blipFill>
        <p:spPr>
          <a:xfrm>
            <a:off x="3200400" y="215462"/>
            <a:ext cx="5552538" cy="3518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5" t="13334" b="13103"/>
          <a:stretch/>
        </p:blipFill>
        <p:spPr>
          <a:xfrm rot="5400000">
            <a:off x="-304404" y="2736235"/>
            <a:ext cx="4418806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" b="30574"/>
          <a:stretch/>
        </p:blipFill>
        <p:spPr>
          <a:xfrm>
            <a:off x="3505200" y="3429000"/>
            <a:ext cx="5237980" cy="26039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53100" y="22098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FRONT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6972" y="3373212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TOP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28190" y="4710932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BACK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5961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819</TotalTime>
  <Words>177</Words>
  <Application>Microsoft Office PowerPoint</Application>
  <PresentationFormat>On-screen Show (4:3)</PresentationFormat>
  <Paragraphs>69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Equity</vt:lpstr>
      <vt:lpstr>Gear Mechanisms</vt:lpstr>
      <vt:lpstr>Monday Definitions…</vt:lpstr>
      <vt:lpstr>Monday Definitions…</vt:lpstr>
      <vt:lpstr>Monday Definitions…</vt:lpstr>
      <vt:lpstr>Monday Definitions…</vt:lpstr>
      <vt:lpstr>Before you start…</vt:lpstr>
      <vt:lpstr>Gear Base</vt:lpstr>
      <vt:lpstr>Simple Gear Train</vt:lpstr>
      <vt:lpstr>Gear Train  with Idler</vt:lpstr>
      <vt:lpstr>Bevel Gear</vt:lpstr>
      <vt:lpstr>Worm  and  Wheel</vt:lpstr>
      <vt:lpstr>Leadscrew</vt:lpstr>
      <vt:lpstr>Rack and Pinion Part1</vt:lpstr>
      <vt:lpstr>Rack and Pinion Part2</vt:lpstr>
      <vt:lpstr>Universal Joint</vt:lpstr>
      <vt:lpstr>Chain Drive</vt:lpstr>
      <vt:lpstr>Belt Drive</vt:lpstr>
      <vt:lpstr>Crank  and  Slider</vt:lpstr>
      <vt:lpstr>Cam and Follower</vt:lpstr>
      <vt:lpstr>PowerPoint Presentation</vt:lpstr>
      <vt:lpstr>What to Build…</vt:lpstr>
    </vt:vector>
  </TitlesOfParts>
  <Company>Rochester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Gear Mechanisms</dc:title>
  <dc:creator>JOPP, RICHARD</dc:creator>
  <cp:lastModifiedBy>JOPP, RICHARD</cp:lastModifiedBy>
  <cp:revision>22</cp:revision>
  <dcterms:created xsi:type="dcterms:W3CDTF">2013-11-19T15:36:40Z</dcterms:created>
  <dcterms:modified xsi:type="dcterms:W3CDTF">2014-09-15T21:11:50Z</dcterms:modified>
</cp:coreProperties>
</file>