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68348E-9749-4F4D-B0C8-322D62C618E6}" type="datetimeFigureOut">
              <a:rPr lang="en-US" smtClean="0"/>
              <a:t>11/11/2013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458C5-42FF-43E9-8547-B3860AD0596B}" type="slidenum">
              <a:rPr lang="en-US" smtClean="0"/>
              <a:t>‹#›</a:t>
            </a:fld>
            <a:endParaRPr lang="en-US"/>
          </a:p>
        </p:txBody>
      </p:sp>
    </p:spTree>
    <p:extLst>
      <p:ext uri="{BB962C8B-B14F-4D97-AF65-F5344CB8AC3E}">
        <p14:creationId xmlns:p14="http://schemas.microsoft.com/office/powerpoint/2010/main" val="113099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Sensors are used so the robot can sense its environment, and the robot can adjust its own behaviors based on that knowledge. A sensor will generally tell the robot about one very simple thing in the environment, and the robot’s program will interpret that information to determine how it should react. The Bumper Switch sensor, for instance, will tell the robot whether it is in contact with a physical object or not. Depending on how the sensor is set up, this can tell the robot a lot of different things. If the sensor is mounted on the front bumper, the robot could use this information to tell whether it has run into an obstacle, like a wall inside a maze.</a:t>
            </a:r>
          </a:p>
          <a:p>
            <a:r>
              <a:rPr lang="en-US" smtClean="0"/>
              <a:t>By making good use of sensors to detect the important aspects of its environment, a robot can make things much easier for its human operator. A robot can even operate completely independent of human control, autonomously.</a:t>
            </a:r>
          </a:p>
          <a:p>
            <a:pPr eaLnBrk="1" hangingPunct="1"/>
            <a:endParaRPr lang="en-US" smtClean="0"/>
          </a:p>
        </p:txBody>
      </p:sp>
      <p:sp>
        <p:nvSpPr>
          <p:cNvPr id="5632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smtClean="0"/>
              <a:t>Presentation Name</a:t>
            </a:r>
          </a:p>
        </p:txBody>
      </p:sp>
      <p:sp>
        <p:nvSpPr>
          <p:cNvPr id="5632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5632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F4DD3F49-0F92-4902-937C-4784A8C37169}" type="slidenum">
              <a:rPr lang="en-US" smtClean="0"/>
              <a:pPr eaLnBrk="1" hangingPunct="1">
                <a:defRPr/>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Signal Behavior: When the switch is not being pushed in, the sensor maintains a digital HIGH signal on  its sensor port. This High signal is coming from the Microcontroller. When an external force (like a collision or being pressed up against a wall) pushes the switch in, it changes its signal to a digital LOW until the switch is released. An </a:t>
            </a:r>
            <a:r>
              <a:rPr lang="en-US" dirty="0" err="1" smtClean="0"/>
              <a:t>unpressed</a:t>
            </a:r>
            <a:r>
              <a:rPr lang="en-US" dirty="0" smtClean="0"/>
              <a:t> switch is indistinguishable from an open port.</a:t>
            </a:r>
          </a:p>
          <a:p>
            <a:pPr marL="342900" indent="-342900" eaLnBrk="1" hangingPunct="1">
              <a:buFont typeface="Arial" pitchFamily="34" charset="0"/>
              <a:buChar char="•"/>
              <a:defRPr/>
            </a:pPr>
            <a:endParaRPr lang="en-US" dirty="0" smtClean="0"/>
          </a:p>
          <a:p>
            <a:pPr>
              <a:defRPr/>
            </a:pPr>
            <a:endParaRPr lang="en-US" dirty="0" smtClean="0"/>
          </a:p>
        </p:txBody>
      </p:sp>
      <p:sp>
        <p:nvSpPr>
          <p:cNvPr id="5632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smtClean="0"/>
              <a:t>Presentation Name</a:t>
            </a:r>
          </a:p>
        </p:txBody>
      </p:sp>
      <p:sp>
        <p:nvSpPr>
          <p:cNvPr id="5632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5632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F7EEB616-F076-4476-9EFC-FD5129EDEB99}" type="slidenum">
              <a:rPr lang="en-US" smtClean="0"/>
              <a:pPr eaLnBrk="1" hangingPunct="1">
                <a:defRPr/>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32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smtClean="0"/>
              <a:t>Presentation Name</a:t>
            </a:r>
          </a:p>
        </p:txBody>
      </p:sp>
      <p:sp>
        <p:nvSpPr>
          <p:cNvPr id="5632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5632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620899EF-D5D9-489E-BEAE-8407F168C166}" type="slidenum">
              <a:rPr lang="en-US" smtClean="0"/>
              <a:pPr eaLnBrk="1" hangingPunct="1">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32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smtClean="0"/>
              <a:t>Presentation Name</a:t>
            </a:r>
          </a:p>
        </p:txBody>
      </p:sp>
      <p:sp>
        <p:nvSpPr>
          <p:cNvPr id="5632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5632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0A3AF603-8EF1-4B39-80B2-52C079CB37E0}" type="slidenum">
              <a:rPr lang="en-US" smtClean="0"/>
              <a:pPr eaLnBrk="1" hangingPunct="1">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Signal Behavior: When the switch is not being pushed in, the sensor maintains a digital HIGH signal on  its sensor port. This High signal is coming from the Microcontroller. When an external force (like a collision or being pressed up against a wall) pushes the switch in, it changes its signal to a digital LOW until the switch is released. An </a:t>
            </a:r>
            <a:r>
              <a:rPr lang="en-US" dirty="0" err="1" smtClean="0"/>
              <a:t>unpressed</a:t>
            </a:r>
            <a:r>
              <a:rPr lang="en-US" dirty="0" smtClean="0"/>
              <a:t> switch is indistinguishable from an open port.</a:t>
            </a:r>
          </a:p>
          <a:p>
            <a:pPr marL="342900" indent="-342900" eaLnBrk="1" hangingPunct="1">
              <a:buFont typeface="Arial" pitchFamily="34" charset="0"/>
              <a:buChar char="•"/>
              <a:defRPr/>
            </a:pPr>
            <a:endParaRPr lang="en-US" dirty="0" smtClean="0"/>
          </a:p>
          <a:p>
            <a:pPr>
              <a:defRPr/>
            </a:pPr>
            <a:endParaRPr lang="en-US" dirty="0" smtClean="0"/>
          </a:p>
        </p:txBody>
      </p:sp>
      <p:sp>
        <p:nvSpPr>
          <p:cNvPr id="5632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smtClean="0"/>
              <a:t>Presentation Name</a:t>
            </a:r>
          </a:p>
        </p:txBody>
      </p:sp>
      <p:sp>
        <p:nvSpPr>
          <p:cNvPr id="5632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5632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B2361EC9-E7D6-4441-B542-B97F8C8B7273}" type="slidenum">
              <a:rPr lang="en-US" smtClean="0"/>
              <a:pPr eaLnBrk="1" hangingPunct="1">
                <a:defRPr/>
              </a:pPr>
              <a:t>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966212-9C89-4880-95FF-CFA352E6EC04}"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742DC-A281-4135-B214-B4249ED61EB4}" type="slidenum">
              <a:rPr lang="en-US" smtClean="0"/>
              <a:t>‹#›</a:t>
            </a:fld>
            <a:endParaRPr lang="en-US"/>
          </a:p>
        </p:txBody>
      </p:sp>
    </p:spTree>
    <p:extLst>
      <p:ext uri="{BB962C8B-B14F-4D97-AF65-F5344CB8AC3E}">
        <p14:creationId xmlns:p14="http://schemas.microsoft.com/office/powerpoint/2010/main" val="370371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66212-9C89-4880-95FF-CFA352E6EC04}"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742DC-A281-4135-B214-B4249ED61EB4}" type="slidenum">
              <a:rPr lang="en-US" smtClean="0"/>
              <a:t>‹#›</a:t>
            </a:fld>
            <a:endParaRPr lang="en-US"/>
          </a:p>
        </p:txBody>
      </p:sp>
    </p:spTree>
    <p:extLst>
      <p:ext uri="{BB962C8B-B14F-4D97-AF65-F5344CB8AC3E}">
        <p14:creationId xmlns:p14="http://schemas.microsoft.com/office/powerpoint/2010/main" val="6584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66212-9C89-4880-95FF-CFA352E6EC04}"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742DC-A281-4135-B214-B4249ED61EB4}" type="slidenum">
              <a:rPr lang="en-US" smtClean="0"/>
              <a:t>‹#›</a:t>
            </a:fld>
            <a:endParaRPr lang="en-US"/>
          </a:p>
        </p:txBody>
      </p:sp>
    </p:spTree>
    <p:extLst>
      <p:ext uri="{BB962C8B-B14F-4D97-AF65-F5344CB8AC3E}">
        <p14:creationId xmlns:p14="http://schemas.microsoft.com/office/powerpoint/2010/main" val="327912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66212-9C89-4880-95FF-CFA352E6EC04}"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742DC-A281-4135-B214-B4249ED61EB4}" type="slidenum">
              <a:rPr lang="en-US" smtClean="0"/>
              <a:t>‹#›</a:t>
            </a:fld>
            <a:endParaRPr lang="en-US"/>
          </a:p>
        </p:txBody>
      </p:sp>
    </p:spTree>
    <p:extLst>
      <p:ext uri="{BB962C8B-B14F-4D97-AF65-F5344CB8AC3E}">
        <p14:creationId xmlns:p14="http://schemas.microsoft.com/office/powerpoint/2010/main" val="879153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66212-9C89-4880-95FF-CFA352E6EC04}"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742DC-A281-4135-B214-B4249ED61EB4}" type="slidenum">
              <a:rPr lang="en-US" smtClean="0"/>
              <a:t>‹#›</a:t>
            </a:fld>
            <a:endParaRPr lang="en-US"/>
          </a:p>
        </p:txBody>
      </p:sp>
    </p:spTree>
    <p:extLst>
      <p:ext uri="{BB962C8B-B14F-4D97-AF65-F5344CB8AC3E}">
        <p14:creationId xmlns:p14="http://schemas.microsoft.com/office/powerpoint/2010/main" val="401960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966212-9C89-4880-95FF-CFA352E6EC04}" type="datetimeFigureOut">
              <a:rPr lang="en-US" smtClean="0"/>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742DC-A281-4135-B214-B4249ED61EB4}" type="slidenum">
              <a:rPr lang="en-US" smtClean="0"/>
              <a:t>‹#›</a:t>
            </a:fld>
            <a:endParaRPr lang="en-US"/>
          </a:p>
        </p:txBody>
      </p:sp>
    </p:spTree>
    <p:extLst>
      <p:ext uri="{BB962C8B-B14F-4D97-AF65-F5344CB8AC3E}">
        <p14:creationId xmlns:p14="http://schemas.microsoft.com/office/powerpoint/2010/main" val="351726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966212-9C89-4880-95FF-CFA352E6EC04}" type="datetimeFigureOut">
              <a:rPr lang="en-US" smtClean="0"/>
              <a:t>11/11/2013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D742DC-A281-4135-B214-B4249ED61EB4}" type="slidenum">
              <a:rPr lang="en-US" smtClean="0"/>
              <a:t>‹#›</a:t>
            </a:fld>
            <a:endParaRPr lang="en-US"/>
          </a:p>
        </p:txBody>
      </p:sp>
    </p:spTree>
    <p:extLst>
      <p:ext uri="{BB962C8B-B14F-4D97-AF65-F5344CB8AC3E}">
        <p14:creationId xmlns:p14="http://schemas.microsoft.com/office/powerpoint/2010/main" val="77935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966212-9C89-4880-95FF-CFA352E6EC04}" type="datetimeFigureOut">
              <a:rPr lang="en-US" smtClean="0"/>
              <a:t>11/11/2013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742DC-A281-4135-B214-B4249ED61EB4}" type="slidenum">
              <a:rPr lang="en-US" smtClean="0"/>
              <a:t>‹#›</a:t>
            </a:fld>
            <a:endParaRPr lang="en-US"/>
          </a:p>
        </p:txBody>
      </p:sp>
    </p:spTree>
    <p:extLst>
      <p:ext uri="{BB962C8B-B14F-4D97-AF65-F5344CB8AC3E}">
        <p14:creationId xmlns:p14="http://schemas.microsoft.com/office/powerpoint/2010/main" val="360130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66212-9C89-4880-95FF-CFA352E6EC04}" type="datetimeFigureOut">
              <a:rPr lang="en-US" smtClean="0"/>
              <a:t>11/11/2013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D742DC-A281-4135-B214-B4249ED61EB4}" type="slidenum">
              <a:rPr lang="en-US" smtClean="0"/>
              <a:t>‹#›</a:t>
            </a:fld>
            <a:endParaRPr lang="en-US"/>
          </a:p>
        </p:txBody>
      </p:sp>
    </p:spTree>
    <p:extLst>
      <p:ext uri="{BB962C8B-B14F-4D97-AF65-F5344CB8AC3E}">
        <p14:creationId xmlns:p14="http://schemas.microsoft.com/office/powerpoint/2010/main" val="290515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66212-9C89-4880-95FF-CFA352E6EC04}" type="datetimeFigureOut">
              <a:rPr lang="en-US" smtClean="0"/>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742DC-A281-4135-B214-B4249ED61EB4}" type="slidenum">
              <a:rPr lang="en-US" smtClean="0"/>
              <a:t>‹#›</a:t>
            </a:fld>
            <a:endParaRPr lang="en-US"/>
          </a:p>
        </p:txBody>
      </p:sp>
    </p:spTree>
    <p:extLst>
      <p:ext uri="{BB962C8B-B14F-4D97-AF65-F5344CB8AC3E}">
        <p14:creationId xmlns:p14="http://schemas.microsoft.com/office/powerpoint/2010/main" val="68784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66212-9C89-4880-95FF-CFA352E6EC04}" type="datetimeFigureOut">
              <a:rPr lang="en-US" smtClean="0"/>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742DC-A281-4135-B214-B4249ED61EB4}" type="slidenum">
              <a:rPr lang="en-US" smtClean="0"/>
              <a:t>‹#›</a:t>
            </a:fld>
            <a:endParaRPr lang="en-US"/>
          </a:p>
        </p:txBody>
      </p:sp>
    </p:spTree>
    <p:extLst>
      <p:ext uri="{BB962C8B-B14F-4D97-AF65-F5344CB8AC3E}">
        <p14:creationId xmlns:p14="http://schemas.microsoft.com/office/powerpoint/2010/main" val="24243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66212-9C89-4880-95FF-CFA352E6EC04}" type="datetimeFigureOut">
              <a:rPr lang="en-US" smtClean="0"/>
              <a:t>11/11/2013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742DC-A281-4135-B214-B4249ED61EB4}" type="slidenum">
              <a:rPr lang="en-US" smtClean="0"/>
              <a:t>‹#›</a:t>
            </a:fld>
            <a:endParaRPr lang="en-US"/>
          </a:p>
        </p:txBody>
      </p:sp>
    </p:spTree>
    <p:extLst>
      <p:ext uri="{BB962C8B-B14F-4D97-AF65-F5344CB8AC3E}">
        <p14:creationId xmlns:p14="http://schemas.microsoft.com/office/powerpoint/2010/main" val="2009753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video" Target="file:///E:\VEX%20Images\PLTW%2012-8\PickandPlace.a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2" y="0"/>
            <a:ext cx="9201632" cy="6850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09600" y="3276600"/>
            <a:ext cx="7772400" cy="1828800"/>
          </a:xfrm>
          <a:solidFill>
            <a:schemeClr val="accent1">
              <a:alpha val="34000"/>
            </a:schemeClr>
          </a:solidFill>
          <a:effectLst>
            <a:glow rad="127000">
              <a:schemeClr val="accent1">
                <a:alpha val="43000"/>
              </a:schemeClr>
            </a:glow>
          </a:effectLst>
        </p:spPr>
        <p:txBody>
          <a:bodyPr/>
          <a:lstStyle/>
          <a:p>
            <a:r>
              <a:rPr lang="en-US" u="sng" dirty="0" smtClean="0"/>
              <a:t>Sensors and Robot C</a:t>
            </a:r>
            <a:endParaRPr lang="en-US" u="sng" dirty="0"/>
          </a:p>
        </p:txBody>
      </p:sp>
      <p:sp>
        <p:nvSpPr>
          <p:cNvPr id="3" name="Subtitle 2"/>
          <p:cNvSpPr>
            <a:spLocks noGrp="1"/>
          </p:cNvSpPr>
          <p:nvPr>
            <p:ph type="subTitle" idx="1"/>
          </p:nvPr>
        </p:nvSpPr>
        <p:spPr>
          <a:xfrm>
            <a:off x="1342784" y="4343400"/>
            <a:ext cx="6400800" cy="1752600"/>
          </a:xfrm>
        </p:spPr>
        <p:txBody>
          <a:bodyPr/>
          <a:lstStyle/>
          <a:p>
            <a:r>
              <a:rPr lang="en-US" b="1" dirty="0" smtClean="0">
                <a:solidFill>
                  <a:schemeClr val="tx1"/>
                </a:solidFill>
              </a:rPr>
              <a:t>Add switches to your code</a:t>
            </a:r>
            <a:endParaRPr lang="en-US" b="1" dirty="0">
              <a:solidFill>
                <a:schemeClr val="tx1"/>
              </a:solidFill>
            </a:endParaRPr>
          </a:p>
        </p:txBody>
      </p:sp>
    </p:spTree>
    <p:extLst>
      <p:ext uri="{BB962C8B-B14F-4D97-AF65-F5344CB8AC3E}">
        <p14:creationId xmlns:p14="http://schemas.microsoft.com/office/powerpoint/2010/main" val="413498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Sensors</a:t>
            </a:r>
          </a:p>
        </p:txBody>
      </p:sp>
      <p:sp>
        <p:nvSpPr>
          <p:cNvPr id="39939" name="TextBox 4"/>
          <p:cNvSpPr txBox="1">
            <a:spLocks noChangeArrowheads="1"/>
          </p:cNvSpPr>
          <p:nvPr/>
        </p:nvSpPr>
        <p:spPr bwMode="auto">
          <a:xfrm>
            <a:off x="457200" y="996950"/>
            <a:ext cx="7696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defRPr/>
            </a:pPr>
            <a:r>
              <a:rPr lang="en-US" sz="2400" dirty="0" smtClean="0">
                <a:solidFill>
                  <a:srgbClr val="FF0000"/>
                </a:solidFill>
              </a:rPr>
              <a:t>2. Attach Sensors to the model and Cortex</a:t>
            </a:r>
          </a:p>
          <a:p>
            <a:pPr marL="0" indent="0" eaLnBrk="1" hangingPunct="1">
              <a:defRPr/>
            </a:pPr>
            <a:endParaRPr lang="en-US" sz="2400" dirty="0" smtClean="0">
              <a:solidFill>
                <a:srgbClr val="FF0000"/>
              </a:solidFill>
            </a:endParaRPr>
          </a:p>
          <a:p>
            <a:pPr marL="1028700" lvl="2" indent="-342900" eaLnBrk="1" hangingPunct="1">
              <a:buFont typeface="Arial" pitchFamily="34" charset="0"/>
              <a:buChar char="•"/>
              <a:defRPr/>
            </a:pPr>
            <a:r>
              <a:rPr lang="en-US" sz="2400" dirty="0" smtClean="0"/>
              <a:t>4 Sensors:</a:t>
            </a:r>
          </a:p>
          <a:p>
            <a:pPr marL="1485900" lvl="3" indent="-342900" eaLnBrk="1" hangingPunct="1">
              <a:buFont typeface="Arial" pitchFamily="34" charset="0"/>
              <a:buChar char="•"/>
              <a:defRPr/>
            </a:pPr>
            <a:r>
              <a:rPr lang="en-US" sz="2400" dirty="0" smtClean="0"/>
              <a:t>Touch /</a:t>
            </a:r>
          </a:p>
          <a:p>
            <a:pPr marL="1600200" lvl="4" indent="0" eaLnBrk="1" hangingPunct="1">
              <a:defRPr/>
            </a:pPr>
            <a:r>
              <a:rPr lang="en-US" sz="2400" dirty="0" smtClean="0"/>
              <a:t>Bumper Switch                   </a:t>
            </a:r>
          </a:p>
          <a:p>
            <a:pPr marL="1143000" lvl="3" indent="0" eaLnBrk="1" hangingPunct="1">
              <a:defRPr/>
            </a:pPr>
            <a:endParaRPr lang="en-US" sz="2400" dirty="0" smtClean="0"/>
          </a:p>
          <a:p>
            <a:pPr marL="1485900" lvl="3" indent="-342900" eaLnBrk="1" hangingPunct="1">
              <a:buFont typeface="Arial" pitchFamily="34" charset="0"/>
              <a:buChar char="•"/>
              <a:defRPr/>
            </a:pPr>
            <a:r>
              <a:rPr lang="en-US" sz="2400" dirty="0" smtClean="0"/>
              <a:t>Limit Switch</a:t>
            </a:r>
          </a:p>
          <a:p>
            <a:pPr marL="1143000" lvl="3" indent="0" eaLnBrk="1" hangingPunct="1">
              <a:defRPr/>
            </a:pPr>
            <a:endParaRPr lang="en-US" sz="2400" dirty="0" smtClean="0"/>
          </a:p>
          <a:p>
            <a:pPr marL="1143000" lvl="3" indent="0" eaLnBrk="1" hangingPunct="1">
              <a:defRPr/>
            </a:pPr>
            <a:endParaRPr lang="en-US" sz="2400" dirty="0" smtClean="0"/>
          </a:p>
          <a:p>
            <a:pPr marL="1485900" lvl="3" indent="-342900" eaLnBrk="1" hangingPunct="1">
              <a:buFont typeface="Arial" pitchFamily="34" charset="0"/>
              <a:buChar char="•"/>
              <a:defRPr/>
            </a:pPr>
            <a:r>
              <a:rPr lang="en-US" sz="2400" dirty="0" smtClean="0"/>
              <a:t>Line Tracker</a:t>
            </a:r>
          </a:p>
          <a:p>
            <a:pPr marL="1143000" lvl="3" indent="0" eaLnBrk="1" hangingPunct="1">
              <a:defRPr/>
            </a:pPr>
            <a:endParaRPr lang="en-US" sz="2400" dirty="0" smtClean="0"/>
          </a:p>
          <a:p>
            <a:pPr marL="1143000" lvl="3" indent="0" eaLnBrk="1" hangingPunct="1">
              <a:defRPr/>
            </a:pPr>
            <a:endParaRPr lang="en-US" sz="2400" dirty="0" smtClean="0"/>
          </a:p>
          <a:p>
            <a:pPr marL="1485900" lvl="3" indent="-342900" eaLnBrk="1" hangingPunct="1">
              <a:buFont typeface="Arial" pitchFamily="34" charset="0"/>
              <a:buChar char="•"/>
              <a:defRPr/>
            </a:pPr>
            <a:r>
              <a:rPr lang="en-US" sz="2400" dirty="0" smtClean="0"/>
              <a:t>Potentiometer </a:t>
            </a:r>
          </a:p>
          <a:p>
            <a:pPr marL="342900" indent="-342900" eaLnBrk="1" hangingPunct="1">
              <a:buFont typeface="Arial" pitchFamily="34" charset="0"/>
              <a:buChar char="•"/>
              <a:defRPr/>
            </a:pPr>
            <a:endParaRPr lang="en-US" sz="2400" dirty="0" smtClean="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048000"/>
            <a:ext cx="1905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4675" y="1905000"/>
            <a:ext cx="16351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191000"/>
            <a:ext cx="30480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1475" y="5402263"/>
            <a:ext cx="206692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8898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993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993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63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9939">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80988"/>
            <a:ext cx="2667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a:spLocks noGrp="1"/>
          </p:cNvSpPr>
          <p:nvPr>
            <p:ph type="title"/>
          </p:nvPr>
        </p:nvSpPr>
        <p:spPr>
          <a:xfrm>
            <a:off x="457200" y="274638"/>
            <a:ext cx="7216775" cy="1143000"/>
          </a:xfrm>
        </p:spPr>
        <p:txBody>
          <a:bodyPr/>
          <a:lstStyle/>
          <a:p>
            <a:pPr algn="l" eaLnBrk="1" hangingPunct="1"/>
            <a:r>
              <a:rPr lang="en-US" smtClean="0"/>
              <a:t>Limit Switch Sensor</a:t>
            </a:r>
          </a:p>
        </p:txBody>
      </p:sp>
      <p:sp>
        <p:nvSpPr>
          <p:cNvPr id="27652" name="TextBox 4"/>
          <p:cNvSpPr txBox="1">
            <a:spLocks noChangeArrowheads="1"/>
          </p:cNvSpPr>
          <p:nvPr/>
        </p:nvSpPr>
        <p:spPr bwMode="auto">
          <a:xfrm>
            <a:off x="533400" y="1430338"/>
            <a:ext cx="6629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t>Signal: Digital</a:t>
            </a:r>
          </a:p>
          <a:p>
            <a:r>
              <a:rPr lang="en-US" sz="2400"/>
              <a:t>Sensor Values: 1 = pressed, 0 = released</a:t>
            </a:r>
          </a:p>
          <a:p>
            <a:r>
              <a:rPr lang="en-US" sz="2400"/>
              <a:t>Description: The limit switch sensor is a physical switch. It can tell the robot whether the sensor’s metal arm is being pushed in or not.</a:t>
            </a:r>
          </a:p>
          <a:p>
            <a:r>
              <a:rPr lang="en-US" sz="2400"/>
              <a:t>Type: SPDT microswitch, configured for SPST Normally Open behavior.</a:t>
            </a:r>
          </a:p>
          <a:p>
            <a:r>
              <a:rPr lang="en-US" sz="2400"/>
              <a:t>Signal Behavior:</a:t>
            </a:r>
          </a:p>
        </p:txBody>
      </p:sp>
      <p:pic>
        <p:nvPicPr>
          <p:cNvPr id="2765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4013" y="4495800"/>
            <a:ext cx="420846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3975" y="2590800"/>
            <a:ext cx="9429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3104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P:\Nicole\JD\Edited Photos_2-9\IMG_18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04660">
            <a:off x="5410200" y="2843213"/>
            <a:ext cx="410527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038" y="620713"/>
            <a:ext cx="3205162" cy="172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Title 1"/>
          <p:cNvSpPr>
            <a:spLocks noGrp="1"/>
          </p:cNvSpPr>
          <p:nvPr>
            <p:ph type="title"/>
          </p:nvPr>
        </p:nvSpPr>
        <p:spPr>
          <a:xfrm>
            <a:off x="381000" y="287338"/>
            <a:ext cx="5105400" cy="1143000"/>
          </a:xfrm>
        </p:spPr>
        <p:txBody>
          <a:bodyPr/>
          <a:lstStyle/>
          <a:p>
            <a:pPr eaLnBrk="1" hangingPunct="1"/>
            <a:r>
              <a:rPr lang="en-US" smtClean="0"/>
              <a:t>Line Tracker</a:t>
            </a:r>
          </a:p>
        </p:txBody>
      </p:sp>
      <p:sp>
        <p:nvSpPr>
          <p:cNvPr id="28677" name="TextBox 4"/>
          <p:cNvSpPr txBox="1">
            <a:spLocks noChangeArrowheads="1"/>
          </p:cNvSpPr>
          <p:nvPr/>
        </p:nvSpPr>
        <p:spPr bwMode="auto">
          <a:xfrm>
            <a:off x="228600" y="1143000"/>
            <a:ext cx="5715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t>Signal: Analog</a:t>
            </a:r>
          </a:p>
          <a:p>
            <a:r>
              <a:rPr lang="en-US" sz="2400"/>
              <a:t>Sensor Values: Range from 0-4095</a:t>
            </a:r>
          </a:p>
          <a:p>
            <a:r>
              <a:rPr lang="en-US" sz="2400"/>
              <a:t>Description: A line follower consists of an infrared light sensor and an infrared LED. It works by illuminating a surface with infrared light; the sensor then picks up the reflected radiation and, based on its intensity, determines the reflectivity of the surface. Light colored surfaces will reflect more light than dark surfaces. This allows the sensor to detect a dark line on a pale surface, or a pale line on a dark surface.</a:t>
            </a:r>
          </a:p>
        </p:txBody>
      </p:sp>
      <p:pic>
        <p:nvPicPr>
          <p:cNvPr id="2867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81000"/>
            <a:ext cx="129063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934200" y="4953000"/>
            <a:ext cx="1219200" cy="1143000"/>
          </a:xfrm>
          <a:prstGeom prst="ellipse">
            <a:avLst/>
          </a:prstGeom>
          <a:noFill/>
          <a:ln w="152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306382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100013"/>
            <a:ext cx="206692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itle 1"/>
          <p:cNvSpPr>
            <a:spLocks noGrp="1"/>
          </p:cNvSpPr>
          <p:nvPr>
            <p:ph type="title"/>
          </p:nvPr>
        </p:nvSpPr>
        <p:spPr>
          <a:xfrm>
            <a:off x="457200" y="274638"/>
            <a:ext cx="5638800" cy="868362"/>
          </a:xfrm>
        </p:spPr>
        <p:txBody>
          <a:bodyPr/>
          <a:lstStyle/>
          <a:p>
            <a:pPr algn="l" eaLnBrk="1" hangingPunct="1"/>
            <a:r>
              <a:rPr lang="en-US" smtClean="0"/>
              <a:t>Potentiometer</a:t>
            </a:r>
          </a:p>
        </p:txBody>
      </p:sp>
      <p:sp>
        <p:nvSpPr>
          <p:cNvPr id="39939" name="TextBox 4"/>
          <p:cNvSpPr txBox="1">
            <a:spLocks noChangeArrowheads="1"/>
          </p:cNvSpPr>
          <p:nvPr/>
        </p:nvSpPr>
        <p:spPr bwMode="auto">
          <a:xfrm>
            <a:off x="533400" y="838200"/>
            <a:ext cx="79343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defRPr/>
            </a:pPr>
            <a:endParaRPr lang="en-US" sz="2400" dirty="0" smtClean="0"/>
          </a:p>
          <a:p>
            <a:pPr>
              <a:defRPr/>
            </a:pPr>
            <a:r>
              <a:rPr lang="en-US" sz="2400" dirty="0" smtClean="0"/>
              <a:t>Signal: Analog</a:t>
            </a:r>
          </a:p>
          <a:p>
            <a:pPr>
              <a:defRPr/>
            </a:pPr>
            <a:r>
              <a:rPr lang="en-US" sz="2400" dirty="0" smtClean="0"/>
              <a:t>Sensor Values: Range from 0-4095</a:t>
            </a:r>
          </a:p>
          <a:p>
            <a:pPr>
              <a:defRPr/>
            </a:pPr>
            <a:r>
              <a:rPr lang="en-US" sz="2400" dirty="0" smtClean="0"/>
              <a:t>Description: The </a:t>
            </a:r>
            <a:r>
              <a:rPr lang="en-US" sz="2400" dirty="0"/>
              <a:t>Potentiometer is used to measure the angular position of the axle or shaft passed through its center. The center of the sensor can rotate roughly 265 degrees and outputs values ranging from </a:t>
            </a:r>
            <a:r>
              <a:rPr lang="en-US" sz="2400" dirty="0" smtClean="0"/>
              <a:t>0-4095 to </a:t>
            </a:r>
            <a:r>
              <a:rPr lang="en-US" sz="2400" dirty="0"/>
              <a:t>the Vex Microcontroller</a:t>
            </a:r>
            <a:r>
              <a:rPr lang="en-US" sz="2400" dirty="0" smtClean="0"/>
              <a:t>.</a:t>
            </a:r>
          </a:p>
        </p:txBody>
      </p:sp>
      <p:pic>
        <p:nvPicPr>
          <p:cNvPr id="3174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3" y="4224338"/>
            <a:ext cx="3219450"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5554663"/>
            <a:ext cx="1443038"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1" name="Rectangle 1"/>
          <p:cNvSpPr>
            <a:spLocks noChangeArrowheads="1"/>
          </p:cNvSpPr>
          <p:nvPr/>
        </p:nvSpPr>
        <p:spPr bwMode="auto">
          <a:xfrm>
            <a:off x="557213" y="351631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a:p>
            <a:r>
              <a:rPr lang="en-US"/>
              <a:t> </a:t>
            </a:r>
            <a:r>
              <a:rPr lang="en-US" b="1" i="1"/>
              <a:t>Mounted Potentiometer </a:t>
            </a:r>
            <a:endParaRPr lang="en-US"/>
          </a:p>
        </p:txBody>
      </p:sp>
      <p:sp>
        <p:nvSpPr>
          <p:cNvPr id="31752" name="Rectangle 2"/>
          <p:cNvSpPr>
            <a:spLocks noChangeArrowheads="1"/>
          </p:cNvSpPr>
          <p:nvPr/>
        </p:nvSpPr>
        <p:spPr bwMode="auto">
          <a:xfrm>
            <a:off x="4114800" y="3836988"/>
            <a:ext cx="479583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a:p>
            <a:r>
              <a:rPr lang="en-US"/>
              <a:t> CAUTION! When mounting the Potentiometer on your robot, be sure that the range of motion of the rotating shaft does not exceed that of the sensor. Failure to do so may result in damage to your robot and the Potentiometer. </a:t>
            </a:r>
          </a:p>
        </p:txBody>
      </p:sp>
      <p:pic>
        <p:nvPicPr>
          <p:cNvPr id="3175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0500" y="236538"/>
            <a:ext cx="1290638"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754" name="Straight Arrow Connector 9"/>
          <p:cNvCxnSpPr>
            <a:cxnSpLocks noChangeShapeType="1"/>
          </p:cNvCxnSpPr>
          <p:nvPr/>
        </p:nvCxnSpPr>
        <p:spPr bwMode="auto">
          <a:xfrm flipH="1">
            <a:off x="2438400" y="4162425"/>
            <a:ext cx="696913" cy="561975"/>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527763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34975"/>
            <a:ext cx="239553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p:cNvSpPr>
            <a:spLocks noGrp="1"/>
          </p:cNvSpPr>
          <p:nvPr>
            <p:ph type="title"/>
          </p:nvPr>
        </p:nvSpPr>
        <p:spPr/>
        <p:txBody>
          <a:bodyPr/>
          <a:lstStyle/>
          <a:p>
            <a:pPr algn="l" eaLnBrk="1" hangingPunct="1"/>
            <a:r>
              <a:rPr lang="en-US" smtClean="0"/>
              <a:t>Bumper Switch Sensor</a:t>
            </a:r>
          </a:p>
        </p:txBody>
      </p:sp>
      <p:sp>
        <p:nvSpPr>
          <p:cNvPr id="32772" name="TextBox 4"/>
          <p:cNvSpPr txBox="1">
            <a:spLocks noChangeArrowheads="1"/>
          </p:cNvSpPr>
          <p:nvPr/>
        </p:nvSpPr>
        <p:spPr bwMode="auto">
          <a:xfrm>
            <a:off x="533400" y="1430338"/>
            <a:ext cx="66294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t>Signal: Digital</a:t>
            </a:r>
          </a:p>
          <a:p>
            <a:r>
              <a:rPr lang="en-US" sz="2400"/>
              <a:t>Sensor Values: 1 = pressed, 0 = released</a:t>
            </a:r>
          </a:p>
          <a:p>
            <a:r>
              <a:rPr lang="en-US" sz="2400"/>
              <a:t>Description: The bumper sensor is a physical switch. It tells the robot whether the bumper on the front of the sensor is being pushed in or not.</a:t>
            </a:r>
          </a:p>
          <a:p>
            <a:r>
              <a:rPr lang="en-US" sz="2400"/>
              <a:t>Type: SPST switch (“Single Pole, Single Throw”) configured for Normally Open behavior.</a:t>
            </a:r>
          </a:p>
          <a:p>
            <a:r>
              <a:rPr lang="en-US" sz="2400"/>
              <a:t>Signal Behavior:</a:t>
            </a:r>
          </a:p>
        </p:txBody>
      </p:sp>
      <p:pic>
        <p:nvPicPr>
          <p:cNvPr id="327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563" y="4495800"/>
            <a:ext cx="417671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3950" y="2532063"/>
            <a:ext cx="9429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930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Add a switch</a:t>
            </a:r>
          </a:p>
        </p:txBody>
      </p:sp>
      <p:sp>
        <p:nvSpPr>
          <p:cNvPr id="33795" name="Content Placeholder 2"/>
          <p:cNvSpPr>
            <a:spLocks noGrp="1"/>
          </p:cNvSpPr>
          <p:nvPr>
            <p:ph sz="half" idx="1"/>
          </p:nvPr>
        </p:nvSpPr>
        <p:spPr bwMode="auto">
          <a:xfrm>
            <a:off x="304800" y="1622425"/>
            <a:ext cx="4038600"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Choose two different switches (of your choice) to add to your code. One switch should be used to start the motors, and a different switch should be used to stop the motors.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19200"/>
            <a:ext cx="318254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836" y="4038600"/>
            <a:ext cx="319011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854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thing today – The Claw!</a:t>
            </a:r>
            <a:endParaRPr lang="en-US" dirty="0"/>
          </a:p>
        </p:txBody>
      </p:sp>
      <p:sp>
        <p:nvSpPr>
          <p:cNvPr id="3" name="Content Placeholder 2"/>
          <p:cNvSpPr>
            <a:spLocks noGrp="1"/>
          </p:cNvSpPr>
          <p:nvPr>
            <p:ph sz="half" idx="1"/>
          </p:nvPr>
        </p:nvSpPr>
        <p:spPr>
          <a:xfrm>
            <a:off x="457200" y="2819400"/>
            <a:ext cx="4038600" cy="3306763"/>
          </a:xfrm>
        </p:spPr>
        <p:txBody>
          <a:bodyPr/>
          <a:lstStyle/>
          <a:p>
            <a:r>
              <a:rPr lang="en-US" dirty="0" smtClean="0"/>
              <a:t>See if you can make the jaws of the claw open and close</a:t>
            </a:r>
            <a:endParaRPr lang="en-US" dirty="0"/>
          </a:p>
        </p:txBody>
      </p:sp>
      <p:pic>
        <p:nvPicPr>
          <p:cNvPr id="6" name="PickandPlace.avi">
            <a:hlinkClick r:id="" action="ppaction://media"/>
          </p:cNvPr>
          <p:cNvPicPr>
            <a:picLocks noGrp="1" noRot="1" noChangeAspect="1"/>
          </p:cNvPicPr>
          <p:nvPr>
            <p:ph sz="half" idx="2"/>
            <a:videoFile r:link="rId1"/>
          </p:nvPr>
        </p:nvPicPr>
        <p:blipFill rotWithShape="1">
          <a:blip r:embed="rId3">
            <a:lum bright="20000" contrast="20000"/>
          </a:blip>
          <a:srcRect l="18083" t="4766" r="11710" b="8729"/>
          <a:stretch/>
        </p:blipFill>
        <p:spPr>
          <a:xfrm>
            <a:off x="4572000" y="1752600"/>
            <a:ext cx="4419600" cy="3962400"/>
          </a:xfrm>
          <a:prstGeom prst="rect">
            <a:avLst/>
          </a:prstGeom>
          <a:ln>
            <a:noFill/>
          </a:ln>
          <a:effectLst>
            <a:glow rad="228600">
              <a:srgbClr val="FFFFFF">
                <a:alpha val="40000"/>
              </a:srgbClr>
            </a:glow>
          </a:effectLst>
          <a:scene3d>
            <a:camera prst="orthographicFront"/>
            <a:lightRig rig="threePt" dir="t">
              <a:rot lat="0" lon="0" rev="2100000"/>
            </a:lightRig>
          </a:scene3d>
          <a:sp3d>
            <a:bevelT w="152400" h="101600" prst="slope"/>
          </a:sp3d>
        </p:spPr>
      </p:pic>
    </p:spTree>
    <p:extLst>
      <p:ext uri="{BB962C8B-B14F-4D97-AF65-F5344CB8AC3E}">
        <p14:creationId xmlns:p14="http://schemas.microsoft.com/office/powerpoint/2010/main" val="36940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00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802</Words>
  <Application>Microsoft Office PowerPoint</Application>
  <PresentationFormat>On-screen Show (4:3)</PresentationFormat>
  <Paragraphs>69</Paragraphs>
  <Slides>8</Slides>
  <Notes>5</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Sensors and Robot C</vt:lpstr>
      <vt:lpstr>Sensors</vt:lpstr>
      <vt:lpstr>Limit Switch Sensor</vt:lpstr>
      <vt:lpstr>Line Tracker</vt:lpstr>
      <vt:lpstr>Potentiometer</vt:lpstr>
      <vt:lpstr>Bumper Switch Sensor</vt:lpstr>
      <vt:lpstr>Add a switch</vt:lpstr>
      <vt:lpstr>Last thing today – The Claw!</vt:lpstr>
    </vt:vector>
  </TitlesOfParts>
  <Company>Rochester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October 1st</dc:title>
  <dc:creator>JOPP, RICHARD</dc:creator>
  <cp:lastModifiedBy>JOPP, RICHARD</cp:lastModifiedBy>
  <cp:revision>5</cp:revision>
  <dcterms:created xsi:type="dcterms:W3CDTF">2013-10-01T12:14:28Z</dcterms:created>
  <dcterms:modified xsi:type="dcterms:W3CDTF">2013-11-11T16:09:00Z</dcterms:modified>
</cp:coreProperties>
</file>